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66" r:id="rId5"/>
    <p:sldId id="259" r:id="rId6"/>
    <p:sldId id="260" r:id="rId7"/>
    <p:sldId id="261" r:id="rId8"/>
    <p:sldId id="262" r:id="rId9"/>
    <p:sldId id="263" r:id="rId10"/>
    <p:sldId id="264" r:id="rId11"/>
    <p:sldId id="265" r:id="rId12"/>
  </p:sldIdLst>
  <p:sldSz cx="9144000" cy="5143500" type="screen16x9"/>
  <p:notesSz cx="6858000" cy="9144000"/>
  <p:embeddedFontLst>
    <p:embeddedFont>
      <p:font typeface="Poppins" panose="000005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 Stranger" userId="9cbec80bde040c08" providerId="LiveId" clId="{1E395DE9-AA0D-4DED-B69C-ED11ED976E3A}"/>
    <pc:docChg chg="undo redo custSel addSld modSld">
      <pc:chgData name="M Stranger" userId="9cbec80bde040c08" providerId="LiveId" clId="{1E395DE9-AA0D-4DED-B69C-ED11ED976E3A}" dt="2024-07-23T14:32:47.658" v="997" actId="1076"/>
      <pc:docMkLst>
        <pc:docMk/>
      </pc:docMkLst>
      <pc:sldChg chg="addSp delSp modSp mod">
        <pc:chgData name="M Stranger" userId="9cbec80bde040c08" providerId="LiveId" clId="{1E395DE9-AA0D-4DED-B69C-ED11ED976E3A}" dt="2024-07-23T13:17:12.574" v="415" actId="1035"/>
        <pc:sldMkLst>
          <pc:docMk/>
          <pc:sldMk cId="0" sldId="256"/>
        </pc:sldMkLst>
        <pc:spChg chg="add del mod">
          <ac:chgData name="M Stranger" userId="9cbec80bde040c08" providerId="LiveId" clId="{1E395DE9-AA0D-4DED-B69C-ED11ED976E3A}" dt="2024-07-23T13:14:16.815" v="384" actId="478"/>
          <ac:spMkLst>
            <pc:docMk/>
            <pc:sldMk cId="0" sldId="256"/>
            <ac:spMk id="2" creationId="{DB0E2900-DF88-6BE6-D6A0-DE259BB794D8}"/>
          </ac:spMkLst>
        </pc:spChg>
        <pc:spChg chg="add del mod">
          <ac:chgData name="M Stranger" userId="9cbec80bde040c08" providerId="LiveId" clId="{1E395DE9-AA0D-4DED-B69C-ED11ED976E3A}" dt="2024-07-23T13:17:04.666" v="404"/>
          <ac:spMkLst>
            <pc:docMk/>
            <pc:sldMk cId="0" sldId="256"/>
            <ac:spMk id="5" creationId="{230E21D8-01CE-9278-3E11-0B79979C1504}"/>
          </ac:spMkLst>
        </pc:spChg>
        <pc:spChg chg="mod">
          <ac:chgData name="M Stranger" userId="9cbec80bde040c08" providerId="LiveId" clId="{1E395DE9-AA0D-4DED-B69C-ED11ED976E3A}" dt="2024-07-23T13:16:42.154" v="402"/>
          <ac:spMkLst>
            <pc:docMk/>
            <pc:sldMk cId="0" sldId="256"/>
            <ac:spMk id="6" creationId="{61184D34-392F-30E5-54A5-00D04193047E}"/>
          </ac:spMkLst>
        </pc:spChg>
        <pc:spChg chg="mod">
          <ac:chgData name="M Stranger" userId="9cbec80bde040c08" providerId="LiveId" clId="{1E395DE9-AA0D-4DED-B69C-ED11ED976E3A}" dt="2024-07-22T12:38:40.213" v="59" actId="20577"/>
          <ac:spMkLst>
            <pc:docMk/>
            <pc:sldMk cId="0" sldId="256"/>
            <ac:spMk id="57" creationId="{00000000-0000-0000-0000-000000000000}"/>
          </ac:spMkLst>
        </pc:spChg>
        <pc:picChg chg="mod">
          <ac:chgData name="M Stranger" userId="9cbec80bde040c08" providerId="LiveId" clId="{1E395DE9-AA0D-4DED-B69C-ED11ED976E3A}" dt="2024-07-23T13:13:48.543" v="377"/>
          <ac:picMkLst>
            <pc:docMk/>
            <pc:sldMk cId="0" sldId="256"/>
            <ac:picMk id="3" creationId="{A9582761-B6CA-C764-8501-26F46CD756B1}"/>
          </ac:picMkLst>
        </pc:picChg>
        <pc:picChg chg="mod">
          <ac:chgData name="M Stranger" userId="9cbec80bde040c08" providerId="LiveId" clId="{1E395DE9-AA0D-4DED-B69C-ED11ED976E3A}" dt="2024-07-23T13:14:13.488" v="383"/>
          <ac:picMkLst>
            <pc:docMk/>
            <pc:sldMk cId="0" sldId="256"/>
            <ac:picMk id="4" creationId="{C4C585E9-79EC-9CA7-A820-01DCF2533C88}"/>
          </ac:picMkLst>
        </pc:picChg>
        <pc:picChg chg="mod">
          <ac:chgData name="M Stranger" userId="9cbec80bde040c08" providerId="LiveId" clId="{1E395DE9-AA0D-4DED-B69C-ED11ED976E3A}" dt="2024-07-23T13:17:12.574" v="415" actId="1035"/>
          <ac:picMkLst>
            <pc:docMk/>
            <pc:sldMk cId="0" sldId="256"/>
            <ac:picMk id="7" creationId="{B83580EB-E94A-AF1B-4F2C-231BDD72C4E4}"/>
          </ac:picMkLst>
        </pc:picChg>
        <pc:picChg chg="add del mod">
          <ac:chgData name="M Stranger" userId="9cbec80bde040c08" providerId="LiveId" clId="{1E395DE9-AA0D-4DED-B69C-ED11ED976E3A}" dt="2024-07-23T13:17:04.666" v="404"/>
          <ac:picMkLst>
            <pc:docMk/>
            <pc:sldMk cId="0" sldId="256"/>
            <ac:picMk id="2050" creationId="{504C18E0-E5AB-94A0-289E-ECE274777C29}"/>
          </ac:picMkLst>
        </pc:picChg>
      </pc:sldChg>
      <pc:sldChg chg="addSp modSp mod modAnim">
        <pc:chgData name="M Stranger" userId="9cbec80bde040c08" providerId="LiveId" clId="{1E395DE9-AA0D-4DED-B69C-ED11ED976E3A}" dt="2024-07-23T13:05:36.344" v="365" actId="732"/>
        <pc:sldMkLst>
          <pc:docMk/>
          <pc:sldMk cId="0" sldId="257"/>
        </pc:sldMkLst>
        <pc:spChg chg="add mod">
          <ac:chgData name="M Stranger" userId="9cbec80bde040c08" providerId="LiveId" clId="{1E395DE9-AA0D-4DED-B69C-ED11ED976E3A}" dt="2024-07-23T13:01:17.385" v="195" actId="20577"/>
          <ac:spMkLst>
            <pc:docMk/>
            <pc:sldMk cId="0" sldId="257"/>
            <ac:spMk id="3" creationId="{2B4F4E47-317C-65F7-3580-9EA00F1908D4}"/>
          </ac:spMkLst>
        </pc:spChg>
        <pc:picChg chg="mod">
          <ac:chgData name="M Stranger" userId="9cbec80bde040c08" providerId="LiveId" clId="{1E395DE9-AA0D-4DED-B69C-ED11ED976E3A}" dt="2024-07-23T13:01:02.437" v="193" actId="1076"/>
          <ac:picMkLst>
            <pc:docMk/>
            <pc:sldMk cId="0" sldId="257"/>
            <ac:picMk id="64" creationId="{00000000-0000-0000-0000-000000000000}"/>
          </ac:picMkLst>
        </pc:picChg>
        <pc:picChg chg="add mod">
          <ac:chgData name="M Stranger" userId="9cbec80bde040c08" providerId="LiveId" clId="{1E395DE9-AA0D-4DED-B69C-ED11ED976E3A}" dt="2024-07-23T13:05:36.344" v="365" actId="732"/>
          <ac:picMkLst>
            <pc:docMk/>
            <pc:sldMk cId="0" sldId="257"/>
            <ac:picMk id="1026" creationId="{42DBF25C-23AA-950A-C68C-8BF25E6E011D}"/>
          </ac:picMkLst>
        </pc:picChg>
      </pc:sldChg>
      <pc:sldChg chg="addSp modSp mod">
        <pc:chgData name="M Stranger" userId="9cbec80bde040c08" providerId="LiveId" clId="{1E395DE9-AA0D-4DED-B69C-ED11ED976E3A}" dt="2024-07-23T13:54:54.421" v="658" actId="2710"/>
        <pc:sldMkLst>
          <pc:docMk/>
          <pc:sldMk cId="0" sldId="258"/>
        </pc:sldMkLst>
        <pc:spChg chg="add mod">
          <ac:chgData name="M Stranger" userId="9cbec80bde040c08" providerId="LiveId" clId="{1E395DE9-AA0D-4DED-B69C-ED11ED976E3A}" dt="2024-07-23T13:54:54.421" v="658" actId="2710"/>
          <ac:spMkLst>
            <pc:docMk/>
            <pc:sldMk cId="0" sldId="258"/>
            <ac:spMk id="3" creationId="{9647BEEE-FA9F-BCD8-9381-53972C08CDC0}"/>
          </ac:spMkLst>
        </pc:spChg>
      </pc:sldChg>
      <pc:sldChg chg="addSp modSp mod">
        <pc:chgData name="M Stranger" userId="9cbec80bde040c08" providerId="LiveId" clId="{1E395DE9-AA0D-4DED-B69C-ED11ED976E3A}" dt="2024-07-23T13:32:36.417" v="461" actId="14100"/>
        <pc:sldMkLst>
          <pc:docMk/>
          <pc:sldMk cId="0" sldId="259"/>
        </pc:sldMkLst>
        <pc:spChg chg="add mod">
          <ac:chgData name="M Stranger" userId="9cbec80bde040c08" providerId="LiveId" clId="{1E395DE9-AA0D-4DED-B69C-ED11ED976E3A}" dt="2024-07-23T13:32:36.417" v="461" actId="14100"/>
          <ac:spMkLst>
            <pc:docMk/>
            <pc:sldMk cId="0" sldId="259"/>
            <ac:spMk id="2" creationId="{4FC0CB1E-E7C8-2FF6-D885-E029EB7FAA77}"/>
          </ac:spMkLst>
        </pc:spChg>
        <pc:spChg chg="add mod">
          <ac:chgData name="M Stranger" userId="9cbec80bde040c08" providerId="LiveId" clId="{1E395DE9-AA0D-4DED-B69C-ED11ED976E3A}" dt="2024-07-23T13:23:31.747" v="434" actId="2710"/>
          <ac:spMkLst>
            <pc:docMk/>
            <pc:sldMk cId="0" sldId="259"/>
            <ac:spMk id="3" creationId="{7DBE7B5C-88E2-96F5-8819-99F4C43B6ABD}"/>
          </ac:spMkLst>
        </pc:spChg>
        <pc:spChg chg="add mod">
          <ac:chgData name="M Stranger" userId="9cbec80bde040c08" providerId="LiveId" clId="{1E395DE9-AA0D-4DED-B69C-ED11ED976E3A}" dt="2024-07-23T13:32:36.417" v="461" actId="14100"/>
          <ac:spMkLst>
            <pc:docMk/>
            <pc:sldMk cId="0" sldId="259"/>
            <ac:spMk id="4" creationId="{A1745B72-E625-83E4-E479-6926588A8FAF}"/>
          </ac:spMkLst>
        </pc:spChg>
        <pc:spChg chg="add mod">
          <ac:chgData name="M Stranger" userId="9cbec80bde040c08" providerId="LiveId" clId="{1E395DE9-AA0D-4DED-B69C-ED11ED976E3A}" dt="2024-07-23T13:32:36.417" v="461" actId="14100"/>
          <ac:spMkLst>
            <pc:docMk/>
            <pc:sldMk cId="0" sldId="259"/>
            <ac:spMk id="5" creationId="{208ED521-D7C8-450A-6157-550B7649A102}"/>
          </ac:spMkLst>
        </pc:spChg>
        <pc:spChg chg="mod">
          <ac:chgData name="M Stranger" userId="9cbec80bde040c08" providerId="LiveId" clId="{1E395DE9-AA0D-4DED-B69C-ED11ED976E3A}" dt="2024-07-22T12:50:56.796" v="112" actId="1076"/>
          <ac:spMkLst>
            <pc:docMk/>
            <pc:sldMk cId="0" sldId="259"/>
            <ac:spMk id="81" creationId="{00000000-0000-0000-0000-000000000000}"/>
          </ac:spMkLst>
        </pc:spChg>
        <pc:grpChg chg="add mod">
          <ac:chgData name="M Stranger" userId="9cbec80bde040c08" providerId="LiveId" clId="{1E395DE9-AA0D-4DED-B69C-ED11ED976E3A}" dt="2024-07-23T13:32:36.417" v="461" actId="14100"/>
          <ac:grpSpMkLst>
            <pc:docMk/>
            <pc:sldMk cId="0" sldId="259"/>
            <ac:grpSpMk id="6" creationId="{3D503B45-9139-89D5-4179-16F781146E28}"/>
          </ac:grpSpMkLst>
        </pc:grpChg>
        <pc:picChg chg="add mod">
          <ac:chgData name="M Stranger" userId="9cbec80bde040c08" providerId="LiveId" clId="{1E395DE9-AA0D-4DED-B69C-ED11ED976E3A}" dt="2024-07-23T13:32:36.417" v="461" actId="14100"/>
          <ac:picMkLst>
            <pc:docMk/>
            <pc:sldMk cId="0" sldId="259"/>
            <ac:picMk id="3074" creationId="{E58C475F-6536-CA7D-7A07-16E1CA535BDF}"/>
          </ac:picMkLst>
        </pc:picChg>
      </pc:sldChg>
      <pc:sldChg chg="addSp delSp modSp mod modNotes">
        <pc:chgData name="M Stranger" userId="9cbec80bde040c08" providerId="LiveId" clId="{1E395DE9-AA0D-4DED-B69C-ED11ED976E3A}" dt="2024-07-23T14:29:29.773" v="965" actId="20577"/>
        <pc:sldMkLst>
          <pc:docMk/>
          <pc:sldMk cId="0" sldId="260"/>
        </pc:sldMkLst>
        <pc:spChg chg="add">
          <ac:chgData name="M Stranger" userId="9cbec80bde040c08" providerId="LiveId" clId="{1E395DE9-AA0D-4DED-B69C-ED11ED976E3A}" dt="2024-07-22T12:55:28.240" v="127"/>
          <ac:spMkLst>
            <pc:docMk/>
            <pc:sldMk cId="0" sldId="260"/>
            <ac:spMk id="2" creationId="{BA7FD5F8-5871-11A0-ECF2-155D81E6D7CE}"/>
          </ac:spMkLst>
        </pc:spChg>
        <pc:spChg chg="add">
          <ac:chgData name="M Stranger" userId="9cbec80bde040c08" providerId="LiveId" clId="{1E395DE9-AA0D-4DED-B69C-ED11ED976E3A}" dt="2024-07-22T12:55:32.705" v="129"/>
          <ac:spMkLst>
            <pc:docMk/>
            <pc:sldMk cId="0" sldId="260"/>
            <ac:spMk id="3" creationId="{B6CCDE85-F2CA-91AC-FF0A-534F90885381}"/>
          </ac:spMkLst>
        </pc:spChg>
        <pc:spChg chg="add del mod">
          <ac:chgData name="M Stranger" userId="9cbec80bde040c08" providerId="LiveId" clId="{1E395DE9-AA0D-4DED-B69C-ED11ED976E3A}" dt="2024-07-22T12:56:12.964" v="134"/>
          <ac:spMkLst>
            <pc:docMk/>
            <pc:sldMk cId="0" sldId="260"/>
            <ac:spMk id="4" creationId="{5ECDFC2E-7314-155A-1327-1688821C4871}"/>
          </ac:spMkLst>
        </pc:spChg>
        <pc:spChg chg="add mod">
          <ac:chgData name="M Stranger" userId="9cbec80bde040c08" providerId="LiveId" clId="{1E395DE9-AA0D-4DED-B69C-ED11ED976E3A}" dt="2024-07-23T14:29:29.773" v="965" actId="20577"/>
          <ac:spMkLst>
            <pc:docMk/>
            <pc:sldMk cId="0" sldId="260"/>
            <ac:spMk id="6" creationId="{241EB40E-74D3-D1DC-A0DE-DC8089E78ACF}"/>
          </ac:spMkLst>
        </pc:spChg>
        <pc:spChg chg="mod">
          <ac:chgData name="M Stranger" userId="9cbec80bde040c08" providerId="LiveId" clId="{1E395DE9-AA0D-4DED-B69C-ED11ED976E3A}" dt="2024-07-23T14:18:26.775" v="720" actId="1076"/>
          <ac:spMkLst>
            <pc:docMk/>
            <pc:sldMk cId="0" sldId="260"/>
            <ac:spMk id="89" creationId="{00000000-0000-0000-0000-000000000000}"/>
          </ac:spMkLst>
        </pc:spChg>
        <pc:picChg chg="add mod ord">
          <ac:chgData name="M Stranger" userId="9cbec80bde040c08" providerId="LiveId" clId="{1E395DE9-AA0D-4DED-B69C-ED11ED976E3A}" dt="2024-07-23T14:03:35.615" v="708" actId="14100"/>
          <ac:picMkLst>
            <pc:docMk/>
            <pc:sldMk cId="0" sldId="260"/>
            <ac:picMk id="3" creationId="{8297A79E-3E28-E7FD-759F-2AEF2B7B9E80}"/>
          </ac:picMkLst>
        </pc:picChg>
      </pc:sldChg>
      <pc:sldChg chg="addSp delSp modSp mod">
        <pc:chgData name="M Stranger" userId="9cbec80bde040c08" providerId="LiveId" clId="{1E395DE9-AA0D-4DED-B69C-ED11ED976E3A}" dt="2024-07-23T14:32:47.658" v="997" actId="1076"/>
        <pc:sldMkLst>
          <pc:docMk/>
          <pc:sldMk cId="0" sldId="261"/>
        </pc:sldMkLst>
        <pc:spChg chg="add del mod">
          <ac:chgData name="M Stranger" userId="9cbec80bde040c08" providerId="LiveId" clId="{1E395DE9-AA0D-4DED-B69C-ED11ED976E3A}" dt="2024-07-23T14:30:48.156" v="966" actId="478"/>
          <ac:spMkLst>
            <pc:docMk/>
            <pc:sldMk cId="0" sldId="261"/>
            <ac:spMk id="3" creationId="{10FC5543-08FA-022C-1B1A-0958FB74A0F4}"/>
          </ac:spMkLst>
        </pc:spChg>
        <pc:spChg chg="add mod">
          <ac:chgData name="M Stranger" userId="9cbec80bde040c08" providerId="LiveId" clId="{1E395DE9-AA0D-4DED-B69C-ED11ED976E3A}" dt="2024-07-23T14:32:47.658" v="997" actId="1076"/>
          <ac:spMkLst>
            <pc:docMk/>
            <pc:sldMk cId="0" sldId="261"/>
            <ac:spMk id="4" creationId="{7F6D04EF-7D45-AB39-F804-70B1F36A752B}"/>
          </ac:spMkLst>
        </pc:spChg>
        <pc:spChg chg="add del mod">
          <ac:chgData name="M Stranger" userId="9cbec80bde040c08" providerId="LiveId" clId="{1E395DE9-AA0D-4DED-B69C-ED11ED976E3A}" dt="2024-07-23T14:30:50.213" v="967" actId="478"/>
          <ac:spMkLst>
            <pc:docMk/>
            <pc:sldMk cId="0" sldId="261"/>
            <ac:spMk id="5" creationId="{6D2527B1-2C3C-6871-CC75-16B562351460}"/>
          </ac:spMkLst>
        </pc:spChg>
        <pc:spChg chg="add del mod">
          <ac:chgData name="M Stranger" userId="9cbec80bde040c08" providerId="LiveId" clId="{1E395DE9-AA0D-4DED-B69C-ED11ED976E3A}" dt="2024-07-23T14:30:54.140" v="968" actId="478"/>
          <ac:spMkLst>
            <pc:docMk/>
            <pc:sldMk cId="0" sldId="261"/>
            <ac:spMk id="7" creationId="{1EDC6B6D-23F6-769A-FA63-7FF2714D48B9}"/>
          </ac:spMkLst>
        </pc:spChg>
      </pc:sldChg>
      <pc:sldChg chg="modSp add mod">
        <pc:chgData name="M Stranger" userId="9cbec80bde040c08" providerId="LiveId" clId="{1E395DE9-AA0D-4DED-B69C-ED11ED976E3A}" dt="2024-07-23T13:57:39.835" v="700" actId="2710"/>
        <pc:sldMkLst>
          <pc:docMk/>
          <pc:sldMk cId="2333812344" sldId="266"/>
        </pc:sldMkLst>
        <pc:spChg chg="mod">
          <ac:chgData name="M Stranger" userId="9cbec80bde040c08" providerId="LiveId" clId="{1E395DE9-AA0D-4DED-B69C-ED11ED976E3A}" dt="2024-07-23T13:57:39.835" v="700" actId="2710"/>
          <ac:spMkLst>
            <pc:docMk/>
            <pc:sldMk cId="2333812344" sldId="266"/>
            <ac:spMk id="3" creationId="{9647BEEE-FA9F-BCD8-9381-53972C08CDC0}"/>
          </ac:spMkLst>
        </pc:spChg>
      </pc:sldChg>
    </pc:docChg>
  </pc:docChgLst>
</pc:chgInfo>
</file>

<file path=ppt/media/hdphoto1.wdp>
</file>

<file path=ppt/media/hdphoto2.wdp>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74f40d41ae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74f40d41a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74f40d41ae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74f40d41a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74f40d41a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74f40d41a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74f40d41a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74f40d41a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74f40d41a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74f40d41a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487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959b1680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959b1680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e959b1680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e959b1680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e959b1680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e959b1680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e959b16801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e959b1680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e959b1680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e959b1680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microsoft.com/office/2007/relationships/hdphoto" Target="../media/hdphoto2.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798" y="0"/>
            <a:ext cx="9142401" cy="5143499"/>
          </a:xfrm>
          <a:prstGeom prst="rect">
            <a:avLst/>
          </a:prstGeom>
          <a:noFill/>
          <a:ln>
            <a:noFill/>
          </a:ln>
        </p:spPr>
      </p:pic>
      <p:sp>
        <p:nvSpPr>
          <p:cNvPr id="57" name="Google Shape;57;p13"/>
          <p:cNvSpPr txBox="1"/>
          <p:nvPr/>
        </p:nvSpPr>
        <p:spPr>
          <a:xfrm>
            <a:off x="171050" y="2993250"/>
            <a:ext cx="8759700" cy="19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dirty="0">
                <a:solidFill>
                  <a:schemeClr val="dk2"/>
                </a:solidFill>
              </a:rPr>
              <a:t>Team Name: </a:t>
            </a:r>
            <a:r>
              <a:rPr lang="en-GB" sz="1500" dirty="0" err="1">
                <a:solidFill>
                  <a:schemeClr val="dk2"/>
                </a:solidFill>
              </a:rPr>
              <a:t>Theadvanceais</a:t>
            </a:r>
            <a:endParaRPr lang="en-GB" sz="1500" dirty="0">
              <a:solidFill>
                <a:schemeClr val="dk2"/>
              </a:solidFill>
            </a:endParaRPr>
          </a:p>
          <a:p>
            <a:pPr marL="0" lvl="0" indent="0" algn="l" rtl="0">
              <a:spcBef>
                <a:spcPts val="0"/>
              </a:spcBef>
              <a:spcAft>
                <a:spcPts val="0"/>
              </a:spcAft>
              <a:buNone/>
            </a:pPr>
            <a:r>
              <a:rPr lang="en-GB" sz="1500" dirty="0">
                <a:solidFill>
                  <a:schemeClr val="dk2"/>
                </a:solidFill>
              </a:rPr>
              <a:t>Name of College(s)/University(s): LJ University</a:t>
            </a:r>
            <a:endParaRPr sz="1500" dirty="0">
              <a:solidFill>
                <a:schemeClr val="dk2"/>
              </a:solidFill>
            </a:endParaRPr>
          </a:p>
          <a:p>
            <a:pPr marL="0" lvl="0" indent="0" algn="l" rtl="0">
              <a:spcBef>
                <a:spcPts val="0"/>
              </a:spcBef>
              <a:spcAft>
                <a:spcPts val="0"/>
              </a:spcAft>
              <a:buNone/>
            </a:pPr>
            <a:endParaRPr sz="1500" dirty="0">
              <a:solidFill>
                <a:schemeClr val="dk2"/>
              </a:solidFill>
            </a:endParaRPr>
          </a:p>
          <a:p>
            <a:pPr marL="0" lvl="0" indent="0" algn="l" rtl="0">
              <a:spcBef>
                <a:spcPts val="0"/>
              </a:spcBef>
              <a:spcAft>
                <a:spcPts val="0"/>
              </a:spcAft>
              <a:buNone/>
            </a:pPr>
            <a:r>
              <a:rPr lang="en-GB" sz="1500" dirty="0">
                <a:solidFill>
                  <a:schemeClr val="dk2"/>
                </a:solidFill>
              </a:rPr>
              <a:t>Team Members Details:</a:t>
            </a:r>
            <a:endParaRPr sz="1500" dirty="0">
              <a:solidFill>
                <a:schemeClr val="dk2"/>
              </a:solidFill>
            </a:endParaRPr>
          </a:p>
          <a:p>
            <a:pPr marL="457200" lvl="0" indent="-323850" algn="l" rtl="0">
              <a:spcBef>
                <a:spcPts val="0"/>
              </a:spcBef>
              <a:spcAft>
                <a:spcPts val="0"/>
              </a:spcAft>
              <a:buClr>
                <a:schemeClr val="dk2"/>
              </a:buClr>
              <a:buSzPts val="1500"/>
              <a:buAutoNum type="arabicPeriod"/>
            </a:pPr>
            <a:r>
              <a:rPr lang="en-US" sz="1500" dirty="0">
                <a:solidFill>
                  <a:schemeClr val="dk2"/>
                </a:solidFill>
              </a:rPr>
              <a:t>Mohit Suthar</a:t>
            </a:r>
            <a:endParaRPr sz="1500" dirty="0">
              <a:solidFill>
                <a:schemeClr val="dk2"/>
              </a:solidFill>
            </a:endParaRPr>
          </a:p>
          <a:p>
            <a:pPr marL="457200" lvl="0" indent="-323850" algn="l" rtl="0">
              <a:spcBef>
                <a:spcPts val="0"/>
              </a:spcBef>
              <a:spcAft>
                <a:spcPts val="0"/>
              </a:spcAft>
              <a:buClr>
                <a:schemeClr val="dk2"/>
              </a:buClr>
              <a:buSzPts val="1500"/>
              <a:buAutoNum type="arabicPeriod"/>
            </a:pPr>
            <a:r>
              <a:rPr lang="en-GB" sz="1500" dirty="0">
                <a:solidFill>
                  <a:schemeClr val="dk2"/>
                </a:solidFill>
              </a:rPr>
              <a:t>Utsav Sehgal</a:t>
            </a:r>
          </a:p>
          <a:p>
            <a:pPr marL="457200" lvl="0" indent="-323850" algn="l" rtl="0">
              <a:spcBef>
                <a:spcPts val="0"/>
              </a:spcBef>
              <a:spcAft>
                <a:spcPts val="0"/>
              </a:spcAft>
              <a:buClr>
                <a:schemeClr val="dk2"/>
              </a:buClr>
              <a:buSzPts val="1500"/>
              <a:buAutoNum type="arabicPeriod"/>
            </a:pPr>
            <a:r>
              <a:rPr lang="en-GB" sz="1500" dirty="0">
                <a:solidFill>
                  <a:schemeClr val="dk2"/>
                </a:solidFill>
              </a:rPr>
              <a:t>Dhruv </a:t>
            </a:r>
            <a:r>
              <a:rPr lang="en-GB" sz="1500" dirty="0" err="1">
                <a:solidFill>
                  <a:schemeClr val="dk2"/>
                </a:solidFill>
              </a:rPr>
              <a:t>Chavda</a:t>
            </a:r>
            <a:endParaRPr lang="en-GB" sz="1500" dirty="0">
              <a:solidFill>
                <a:schemeClr val="dk2"/>
              </a:solidFill>
            </a:endParaRPr>
          </a:p>
        </p:txBody>
      </p:sp>
      <p:pic>
        <p:nvPicPr>
          <p:cNvPr id="7" name="Picture 6" descr="A spectrum of the Moon | Universe of ...">
            <a:extLst>
              <a:ext uri="{FF2B5EF4-FFF2-40B4-BE49-F238E27FC236}">
                <a16:creationId xmlns:a16="http://schemas.microsoft.com/office/drawing/2014/main" id="{B83580EB-E94A-AF1B-4F2C-231BDD72C4E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804" b="95536" l="7143" r="95536">
                        <a14:foregroundMark x1="45536" y1="6696" x2="62054" y2="8929"/>
                        <a14:foregroundMark x1="62054" y1="8929" x2="89286" y2="33482"/>
                        <a14:foregroundMark x1="89286" y1="33482" x2="93304" y2="44196"/>
                        <a14:foregroundMark x1="93304" y1="44196" x2="85714" y2="68304"/>
                        <a14:foregroundMark x1="85714" y1="68304" x2="59821" y2="91071"/>
                        <a14:foregroundMark x1="59821" y1="91071" x2="46875" y2="92411"/>
                        <a14:foregroundMark x1="46875" y1="92411" x2="35714" y2="86161"/>
                        <a14:foregroundMark x1="35714" y1="86161" x2="7143" y2="49107"/>
                        <a14:foregroundMark x1="7143" y1="49107" x2="48661" y2="5804"/>
                        <a14:foregroundMark x1="95982" y1="52232" x2="92857" y2="48214"/>
                        <a14:foregroundMark x1="50000" y1="94196" x2="59821" y2="91964"/>
                        <a14:foregroundMark x1="59821" y1="91964" x2="59821" y2="91964"/>
                        <a14:foregroundMark x1="50893" y1="95536" x2="58482" y2="91964"/>
                      </a14:backgroundRemoval>
                    </a14:imgEffect>
                  </a14:imgLayer>
                </a14:imgProps>
              </a:ext>
              <a:ext uri="{28A0092B-C50C-407E-A947-70E740481C1C}">
                <a14:useLocalDpi xmlns:a14="http://schemas.microsoft.com/office/drawing/2010/main" val="0"/>
              </a:ext>
            </a:extLst>
          </a:blip>
          <a:srcRect l="11727" r="1087" b="26900"/>
          <a:stretch>
            <a:fillRect/>
          </a:stretch>
        </p:blipFill>
        <p:spPr bwMode="auto">
          <a:xfrm rot="18210735">
            <a:off x="5539772" y="2581421"/>
            <a:ext cx="4086101" cy="3425926"/>
          </a:xfrm>
          <a:custGeom>
            <a:avLst/>
            <a:gdLst>
              <a:gd name="connsiteX0" fmla="*/ 2614439 w 4086101"/>
              <a:gd name="connsiteY0" fmla="*/ 0 h 3425926"/>
              <a:gd name="connsiteX1" fmla="*/ 4086101 w 4086101"/>
              <a:gd name="connsiteY1" fmla="*/ 2222406 h 3425926"/>
              <a:gd name="connsiteX2" fmla="*/ 2268624 w 4086101"/>
              <a:gd name="connsiteY2" fmla="*/ 3425926 h 3425926"/>
              <a:gd name="connsiteX3" fmla="*/ 0 w 4086101"/>
              <a:gd name="connsiteY3" fmla="*/ 0 h 3425926"/>
            </a:gdLst>
            <a:ahLst/>
            <a:cxnLst>
              <a:cxn ang="0">
                <a:pos x="connsiteX0" y="connsiteY0"/>
              </a:cxn>
              <a:cxn ang="0">
                <a:pos x="connsiteX1" y="connsiteY1"/>
              </a:cxn>
              <a:cxn ang="0">
                <a:pos x="connsiteX2" y="connsiteY2"/>
              </a:cxn>
              <a:cxn ang="0">
                <a:pos x="connsiteX3" y="connsiteY3"/>
              </a:cxn>
            </a:cxnLst>
            <a:rect l="l" t="t" r="r" b="b"/>
            <a:pathLst>
              <a:path w="4086101" h="3425926">
                <a:moveTo>
                  <a:pt x="2614439" y="0"/>
                </a:moveTo>
                <a:lnTo>
                  <a:pt x="4086101" y="2222406"/>
                </a:lnTo>
                <a:lnTo>
                  <a:pt x="2268624" y="3425926"/>
                </a:lnTo>
                <a:lnTo>
                  <a:pt x="0" y="0"/>
                </a:lnTo>
                <a:close/>
              </a:path>
            </a:pathLst>
          </a:cu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7" name="Google Shape;11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8" name="Google Shape;118;p21"/>
          <p:cNvPicPr preferRelativeResize="0"/>
          <p:nvPr/>
        </p:nvPicPr>
        <p:blipFill rotWithShape="1">
          <a:blip r:embed="rId3">
            <a:alphaModFix/>
          </a:blip>
          <a:srcRect/>
          <a:stretch/>
        </p:blipFill>
        <p:spPr>
          <a:xfrm>
            <a:off x="798" y="0"/>
            <a:ext cx="9142401" cy="5143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24" name="Google Shape;124;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5" name="Google Shape;125;p22"/>
          <p:cNvPicPr preferRelativeResize="0"/>
          <p:nvPr/>
        </p:nvPicPr>
        <p:blipFill>
          <a:blip r:embed="rId3">
            <a:alphaModFix/>
          </a:blip>
          <a:stretch>
            <a:fillRect/>
          </a:stretch>
        </p:blipFill>
        <p:spPr>
          <a:xfrm>
            <a:off x="798" y="0"/>
            <a:ext cx="91424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63" name="Google Shape;63;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64" name="Google Shape;64;p14"/>
          <p:cNvPicPr preferRelativeResize="0"/>
          <p:nvPr/>
        </p:nvPicPr>
        <p:blipFill rotWithShape="1">
          <a:blip r:embed="rId3">
            <a:alphaModFix/>
          </a:blip>
          <a:srcRect/>
          <a:stretch/>
        </p:blipFill>
        <p:spPr>
          <a:xfrm>
            <a:off x="0" y="1"/>
            <a:ext cx="9142401" cy="5143499"/>
          </a:xfrm>
          <a:prstGeom prst="rect">
            <a:avLst/>
          </a:prstGeom>
          <a:noFill/>
          <a:ln>
            <a:noFill/>
          </a:ln>
        </p:spPr>
      </p:pic>
      <p:sp>
        <p:nvSpPr>
          <p:cNvPr id="65" name="Google Shape;65;p14"/>
          <p:cNvSpPr txBox="1"/>
          <p:nvPr/>
        </p:nvSpPr>
        <p:spPr>
          <a:xfrm>
            <a:off x="109950" y="806350"/>
            <a:ext cx="88941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latin typeface="Poppins"/>
                <a:ea typeface="Poppins"/>
                <a:cs typeface="Poppins"/>
                <a:sym typeface="Poppins"/>
              </a:rPr>
              <a:t>Approach Brief (50 words)</a:t>
            </a:r>
            <a:endParaRPr sz="1800" dirty="0">
              <a:latin typeface="Poppins"/>
              <a:ea typeface="Poppins"/>
              <a:cs typeface="Poppins"/>
              <a:sym typeface="Poppins"/>
            </a:endParaRPr>
          </a:p>
        </p:txBody>
      </p:sp>
      <p:sp>
        <p:nvSpPr>
          <p:cNvPr id="3" name="TextBox 2">
            <a:extLst>
              <a:ext uri="{FF2B5EF4-FFF2-40B4-BE49-F238E27FC236}">
                <a16:creationId xmlns:a16="http://schemas.microsoft.com/office/drawing/2014/main" id="{2B4F4E47-317C-65F7-3580-9EA00F1908D4}"/>
              </a:ext>
            </a:extLst>
          </p:cNvPr>
          <p:cNvSpPr txBox="1"/>
          <p:nvPr/>
        </p:nvSpPr>
        <p:spPr>
          <a:xfrm>
            <a:off x="311699" y="1462750"/>
            <a:ext cx="4574626" cy="231454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a:t>Utilize AI/ML to classify </a:t>
            </a:r>
            <a:r>
              <a:rPr lang="en-US" b="1" dirty="0"/>
              <a:t>Chandrayaan-2 IIRS </a:t>
            </a:r>
            <a:r>
              <a:rPr lang="en-US" dirty="0"/>
              <a:t>hyperspectral data</a:t>
            </a:r>
          </a:p>
          <a:p>
            <a:pPr marL="285750" indent="-285750">
              <a:lnSpc>
                <a:spcPct val="150000"/>
              </a:lnSpc>
              <a:buFont typeface="Arial" panose="020B0604020202020204" pitchFamily="34" charset="0"/>
              <a:buChar char="•"/>
            </a:pPr>
            <a:r>
              <a:rPr lang="en-US" dirty="0"/>
              <a:t>A user-friendly GUI for data visualization </a:t>
            </a:r>
          </a:p>
          <a:p>
            <a:pPr marL="285750" indent="-285750">
              <a:lnSpc>
                <a:spcPct val="150000"/>
              </a:lnSpc>
              <a:buFont typeface="Arial" panose="020B0604020202020204" pitchFamily="34" charset="0"/>
              <a:buChar char="•"/>
            </a:pPr>
            <a:r>
              <a:rPr lang="en-US" dirty="0"/>
              <a:t>Apply algorithms to remove noise and classify spectra</a:t>
            </a:r>
          </a:p>
          <a:p>
            <a:pPr marL="285750" indent="-285750">
              <a:lnSpc>
                <a:spcPct val="150000"/>
              </a:lnSpc>
              <a:buFont typeface="Arial" panose="020B0604020202020204" pitchFamily="34" charset="0"/>
              <a:buChar char="•"/>
            </a:pPr>
            <a:r>
              <a:rPr lang="en-US" dirty="0"/>
              <a:t>Validate results against existing scientific data to aid in lunar geological and mineralogical analysis.</a:t>
            </a:r>
          </a:p>
        </p:txBody>
      </p:sp>
      <p:pic>
        <p:nvPicPr>
          <p:cNvPr id="1026" name="Picture 2" descr="A New Map of the Moon - NASA">
            <a:extLst>
              <a:ext uri="{FF2B5EF4-FFF2-40B4-BE49-F238E27FC236}">
                <a16:creationId xmlns:a16="http://schemas.microsoft.com/office/drawing/2014/main" id="{42DBF25C-23AA-950A-C68C-8BF25E6E011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4172" b="95460" l="1537" r="89914">
                        <a14:foregroundMark x1="8742" y1="29448" x2="8453" y2="72270"/>
                        <a14:foregroundMark x1="8453" y1="72270" x2="9990" y2="74969"/>
                        <a14:foregroundMark x1="5860" y1="71534" x2="768" y2="55215"/>
                        <a14:foregroundMark x1="768" y1="55215" x2="6148" y2="29080"/>
                        <a14:foregroundMark x1="6148" y1="29080" x2="7205" y2="27730"/>
                        <a14:foregroundMark x1="1441" y1="43681" x2="4995" y2="58528"/>
                        <a14:foregroundMark x1="4995" y1="58528" x2="5668" y2="59632"/>
                        <a14:foregroundMark x1="1633" y1="49571" x2="2402" y2="54601"/>
                        <a14:foregroundMark x1="30067" y1="6994" x2="42555" y2="4172"/>
                        <a14:foregroundMark x1="35351" y1="96687" x2="46590" y2="95460"/>
                        <a14:foregroundMark x1="46590" y1="95460" x2="49087" y2="92883"/>
                        <a14:foregroundMark x1="50432" y1="35828" x2="56580" y2="55460"/>
                        <a14:foregroundMark x1="61864" y1="80368" x2="43420" y2="89816"/>
                        <a14:foregroundMark x1="43420" y1="89816" x2="31892" y2="86503"/>
                        <a14:foregroundMark x1="31892" y1="86503" x2="19308" y2="66871"/>
                        <a14:foregroundMark x1="19308" y1="66871" x2="21710" y2="31902"/>
                        <a14:foregroundMark x1="21710" y1="31902" x2="32373" y2="26135"/>
                        <a14:foregroundMark x1="32373" y1="26135" x2="51297" y2="26012"/>
                        <a14:foregroundMark x1="51297" y1="26012" x2="61671" y2="38405"/>
                        <a14:foregroundMark x1="61671" y1="38405" x2="68396" y2="66748"/>
                        <a14:foregroundMark x1="68396" y1="66748" x2="64361" y2="82577"/>
                        <a14:foregroundMark x1="64361" y1="82577" x2="54083" y2="85276"/>
                      </a14:backgroundRemoval>
                    </a14:imgEffect>
                  </a14:imgLayer>
                </a14:imgProps>
              </a:ext>
              <a:ext uri="{28A0092B-C50C-407E-A947-70E740481C1C}">
                <a14:useLocalDpi xmlns:a14="http://schemas.microsoft.com/office/drawing/2010/main" val="0"/>
              </a:ext>
            </a:extLst>
          </a:blip>
          <a:srcRect r="20699"/>
          <a:stretch/>
        </p:blipFill>
        <p:spPr bwMode="auto">
          <a:xfrm>
            <a:off x="5087630" y="1017725"/>
            <a:ext cx="3627745" cy="35818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40000" fill="hold"/>
                                        <p:tgtEl>
                                          <p:spTgt spid="10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2" name="Google Shape;72;p15"/>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73" name="Google Shape;73;p15"/>
          <p:cNvSpPr txBox="1"/>
          <p:nvPr/>
        </p:nvSpPr>
        <p:spPr>
          <a:xfrm>
            <a:off x="109950" y="806350"/>
            <a:ext cx="8894100" cy="598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500"/>
              </a:spcAft>
              <a:buNone/>
            </a:pPr>
            <a:r>
              <a:rPr lang="en-GB" sz="1800" dirty="0">
                <a:solidFill>
                  <a:schemeClr val="dk1"/>
                </a:solidFill>
                <a:latin typeface="Poppins"/>
                <a:ea typeface="Poppins"/>
                <a:cs typeface="Poppins"/>
                <a:sym typeface="Poppins"/>
              </a:rPr>
              <a:t>Detailed solution and Approach (250-300 words)</a:t>
            </a:r>
            <a:endParaRPr sz="1800" dirty="0">
              <a:latin typeface="Poppins"/>
              <a:ea typeface="Poppins"/>
              <a:cs typeface="Poppins"/>
              <a:sym typeface="Poppins"/>
            </a:endParaRPr>
          </a:p>
        </p:txBody>
      </p:sp>
      <p:sp>
        <p:nvSpPr>
          <p:cNvPr id="3" name="TextBox 2">
            <a:extLst>
              <a:ext uri="{FF2B5EF4-FFF2-40B4-BE49-F238E27FC236}">
                <a16:creationId xmlns:a16="http://schemas.microsoft.com/office/drawing/2014/main" id="{9647BEEE-FA9F-BCD8-9381-53972C08CDC0}"/>
              </a:ext>
            </a:extLst>
          </p:cNvPr>
          <p:cNvSpPr txBox="1"/>
          <p:nvPr/>
        </p:nvSpPr>
        <p:spPr>
          <a:xfrm>
            <a:off x="172550" y="1379050"/>
            <a:ext cx="8768901" cy="3677353"/>
          </a:xfrm>
          <a:prstGeom prst="rect">
            <a:avLst/>
          </a:prstGeom>
          <a:noFill/>
        </p:spPr>
        <p:txBody>
          <a:bodyPr wrap="square">
            <a:spAutoFit/>
          </a:bodyPr>
          <a:lstStyle/>
          <a:p>
            <a:pPr marL="342900" indent="-342900">
              <a:buAutoNum type="arabicPeriod"/>
            </a:pPr>
            <a:r>
              <a:rPr lang="en-US" b="1" dirty="0"/>
              <a:t>Data Acquisition and Preprocessing:   </a:t>
            </a:r>
          </a:p>
          <a:p>
            <a:pPr marL="171450" lvl="3" indent="-171450">
              <a:lnSpc>
                <a:spcPct val="150000"/>
              </a:lnSpc>
              <a:buFont typeface="Arial" panose="020B0604020202020204" pitchFamily="34" charset="0"/>
              <a:buChar char="•"/>
            </a:pPr>
            <a:r>
              <a:rPr lang="en-US" sz="1100" dirty="0"/>
              <a:t>Download IIRS data from the Indian Space Science Data Center.   </a:t>
            </a:r>
          </a:p>
          <a:p>
            <a:pPr marL="171450" lvl="1" indent="-171450">
              <a:lnSpc>
                <a:spcPct val="150000"/>
              </a:lnSpc>
              <a:buFont typeface="Arial" panose="020B0604020202020204" pitchFamily="34" charset="0"/>
              <a:buChar char="•"/>
            </a:pPr>
            <a:r>
              <a:rPr lang="en-US" sz="1100" dirty="0"/>
              <a:t>Process XML headers to extract crucial metadata like observation angles, exposure, and gain settings.   </a:t>
            </a:r>
          </a:p>
          <a:p>
            <a:pPr marL="171450" lvl="1" indent="-171450">
              <a:lnSpc>
                <a:spcPct val="150000"/>
              </a:lnSpc>
              <a:buFont typeface="Arial" panose="020B0604020202020204" pitchFamily="34" charset="0"/>
              <a:buChar char="•"/>
            </a:pPr>
            <a:r>
              <a:rPr lang="en-US" sz="1100" dirty="0"/>
              <a:t>Convert radiance data to reflectance using equations from the IIRS SIS document.   </a:t>
            </a:r>
          </a:p>
          <a:p>
            <a:pPr marL="171450" lvl="1" indent="-171450">
              <a:lnSpc>
                <a:spcPct val="150000"/>
              </a:lnSpc>
              <a:buFont typeface="Arial" panose="020B0604020202020204" pitchFamily="34" charset="0"/>
              <a:buChar char="•"/>
            </a:pPr>
            <a:r>
              <a:rPr lang="en-US" sz="1100" dirty="0"/>
              <a:t>Clip data to 200 bands for consistency and manageability.</a:t>
            </a:r>
          </a:p>
          <a:p>
            <a:pPr lvl="1"/>
            <a:endParaRPr lang="en-US" b="1" dirty="0"/>
          </a:p>
          <a:p>
            <a:r>
              <a:rPr lang="en-US" b="1" dirty="0"/>
              <a:t>2. GUI Development:   </a:t>
            </a:r>
          </a:p>
          <a:p>
            <a:pPr marL="171450" indent="-171450">
              <a:lnSpc>
                <a:spcPct val="150000"/>
              </a:lnSpc>
              <a:buSzPct val="100000"/>
              <a:buFont typeface="Arial" panose="020B0604020202020204" pitchFamily="34" charset="0"/>
              <a:buChar char="•"/>
            </a:pPr>
            <a:r>
              <a:rPr lang="en-US" sz="1100" dirty="0"/>
              <a:t>Create an interactive interface displaying IIRS strips on a global Moon background.</a:t>
            </a:r>
          </a:p>
          <a:p>
            <a:pPr marL="171450" indent="-171450">
              <a:lnSpc>
                <a:spcPct val="150000"/>
              </a:lnSpc>
              <a:buSzPct val="100000"/>
              <a:buFont typeface="Arial" panose="020B0604020202020204" pitchFamily="34" charset="0"/>
              <a:buChar char="•"/>
            </a:pPr>
            <a:r>
              <a:rPr lang="en-US" sz="1100" dirty="0"/>
              <a:t>Implement functionality to query and display main observational parameters in tabular form.</a:t>
            </a:r>
          </a:p>
          <a:p>
            <a:pPr marL="171450" indent="-171450">
              <a:lnSpc>
                <a:spcPct val="150000"/>
              </a:lnSpc>
              <a:buSzPct val="100000"/>
              <a:buFont typeface="Arial" panose="020B0604020202020204" pitchFamily="34" charset="0"/>
              <a:buChar char="•"/>
            </a:pPr>
            <a:r>
              <a:rPr lang="en-US" sz="1100" dirty="0"/>
              <a:t>Enable users to select regions of interest and extract spectral information.</a:t>
            </a:r>
          </a:p>
          <a:p>
            <a:endParaRPr lang="en-US" b="1" dirty="0"/>
          </a:p>
          <a:p>
            <a:r>
              <a:rPr lang="en-US" b="1" dirty="0"/>
              <a:t>3. Data Classification:   </a:t>
            </a:r>
          </a:p>
          <a:p>
            <a:pPr marL="171450" indent="-171450">
              <a:lnSpc>
                <a:spcPct val="150000"/>
              </a:lnSpc>
              <a:buFont typeface="Arial" panose="020B0604020202020204" pitchFamily="34" charset="0"/>
              <a:buChar char="•"/>
            </a:pPr>
            <a:r>
              <a:rPr lang="en-US" sz="1100" dirty="0"/>
              <a:t>Categorize IIRS strips based on similar spacecraft geometry and acquisition parameters.</a:t>
            </a:r>
          </a:p>
          <a:p>
            <a:pPr marL="171450" indent="-171450">
              <a:buFont typeface="Arial" panose="020B0604020202020204" pitchFamily="34" charset="0"/>
              <a:buChar char="•"/>
            </a:pPr>
            <a:r>
              <a:rPr lang="en-US" sz="1100" dirty="0"/>
              <a:t>Develop algorithms to identify and remove noisy spectra using unsupervised learning techniques like Isolation Forest or Gaussian Mixture Models.</a:t>
            </a:r>
            <a:endParaRPr lang="en-US"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2" name="Google Shape;72;p15"/>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73" name="Google Shape;73;p15"/>
          <p:cNvSpPr txBox="1"/>
          <p:nvPr/>
        </p:nvSpPr>
        <p:spPr>
          <a:xfrm>
            <a:off x="109950" y="806350"/>
            <a:ext cx="8894100" cy="598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500"/>
              </a:spcAft>
              <a:buNone/>
            </a:pPr>
            <a:r>
              <a:rPr lang="en-GB" sz="1800" dirty="0">
                <a:solidFill>
                  <a:schemeClr val="dk1"/>
                </a:solidFill>
                <a:latin typeface="Poppins"/>
                <a:ea typeface="Poppins"/>
                <a:cs typeface="Poppins"/>
                <a:sym typeface="Poppins"/>
              </a:rPr>
              <a:t>Detailed solution and Approach (250-300 words)</a:t>
            </a:r>
            <a:endParaRPr sz="1800" dirty="0">
              <a:latin typeface="Poppins"/>
              <a:ea typeface="Poppins"/>
              <a:cs typeface="Poppins"/>
              <a:sym typeface="Poppins"/>
            </a:endParaRPr>
          </a:p>
        </p:txBody>
      </p:sp>
      <p:sp>
        <p:nvSpPr>
          <p:cNvPr id="3" name="TextBox 2">
            <a:extLst>
              <a:ext uri="{FF2B5EF4-FFF2-40B4-BE49-F238E27FC236}">
                <a16:creationId xmlns:a16="http://schemas.microsoft.com/office/drawing/2014/main" id="{9647BEEE-FA9F-BCD8-9381-53972C08CDC0}"/>
              </a:ext>
            </a:extLst>
          </p:cNvPr>
          <p:cNvSpPr txBox="1"/>
          <p:nvPr/>
        </p:nvSpPr>
        <p:spPr>
          <a:xfrm>
            <a:off x="172550" y="1379050"/>
            <a:ext cx="8768901" cy="3300904"/>
          </a:xfrm>
          <a:prstGeom prst="rect">
            <a:avLst/>
          </a:prstGeom>
          <a:noFill/>
        </p:spPr>
        <p:txBody>
          <a:bodyPr wrap="square">
            <a:spAutoFit/>
          </a:bodyPr>
          <a:lstStyle/>
          <a:p>
            <a:r>
              <a:rPr lang="en-US" b="1" dirty="0"/>
              <a:t>4. AI/ML Spectral Classification:   </a:t>
            </a:r>
          </a:p>
          <a:p>
            <a:pPr marL="171450" indent="-171450">
              <a:lnSpc>
                <a:spcPct val="150000"/>
              </a:lnSpc>
              <a:buFont typeface="Arial" panose="020B0604020202020204" pitchFamily="34" charset="0"/>
              <a:buChar char="•"/>
            </a:pPr>
            <a:r>
              <a:rPr lang="en-US" sz="1100" dirty="0"/>
              <a:t>Applying machine learning algorithms (e.g., K-means clustering, Random Forest) to group normalized spectra into distinct classes.</a:t>
            </a:r>
          </a:p>
          <a:p>
            <a:pPr marL="171450" indent="-171450">
              <a:lnSpc>
                <a:spcPct val="150000"/>
              </a:lnSpc>
              <a:buFont typeface="Arial" panose="020B0604020202020204" pitchFamily="34" charset="0"/>
              <a:buChar char="•"/>
            </a:pPr>
            <a:r>
              <a:rPr lang="en-US" sz="1100" dirty="0"/>
              <a:t>Implement deep learning models (e.g., Convolutional Neural Networks) for advanced spectral pattern recognition</a:t>
            </a:r>
            <a:r>
              <a:rPr lang="en-US" b="1" dirty="0"/>
              <a:t>.</a:t>
            </a:r>
          </a:p>
          <a:p>
            <a:endParaRPr lang="en-US" b="1" dirty="0"/>
          </a:p>
          <a:p>
            <a:r>
              <a:rPr lang="en-US" b="1" dirty="0"/>
              <a:t>5. Validation and Analysis:   </a:t>
            </a:r>
          </a:p>
          <a:p>
            <a:pPr marL="171450" indent="-171450">
              <a:lnSpc>
                <a:spcPct val="150000"/>
              </a:lnSpc>
              <a:buFont typeface="Arial" panose="020B0604020202020204" pitchFamily="34" charset="0"/>
              <a:buChar char="•"/>
            </a:pPr>
            <a:r>
              <a:rPr lang="en-US" sz="1100" dirty="0"/>
              <a:t>Compare our spectral classification results with published scientific outcomes.</a:t>
            </a:r>
          </a:p>
          <a:p>
            <a:pPr marL="171450" indent="-171450">
              <a:lnSpc>
                <a:spcPct val="150000"/>
              </a:lnSpc>
              <a:buFont typeface="Arial" panose="020B0604020202020204" pitchFamily="34" charset="0"/>
              <a:buChar char="•"/>
            </a:pPr>
            <a:r>
              <a:rPr lang="en-US" sz="1100" dirty="0"/>
              <a:t>Analyze the potential advantages and limitations of using AI/ML for lunar spectral classification.</a:t>
            </a:r>
          </a:p>
          <a:p>
            <a:pPr marL="171450" indent="-171450">
              <a:lnSpc>
                <a:spcPct val="150000"/>
              </a:lnSpc>
              <a:buFont typeface="Arial" panose="020B0604020202020204" pitchFamily="34" charset="0"/>
              <a:buChar char="•"/>
            </a:pPr>
            <a:r>
              <a:rPr lang="en-US" sz="1100" dirty="0"/>
              <a:t>Interpret results in the context of lunar mineralogy and geology.</a:t>
            </a:r>
          </a:p>
          <a:p>
            <a:endParaRPr lang="en-US" dirty="0"/>
          </a:p>
          <a:p>
            <a:r>
              <a:rPr lang="en-US" b="1" dirty="0"/>
              <a:t>6. Optimization and Scaling: </a:t>
            </a:r>
          </a:p>
          <a:p>
            <a:pPr marL="171450" indent="-171450">
              <a:lnSpc>
                <a:spcPct val="150000"/>
              </a:lnSpc>
              <a:buFont typeface="Arial" panose="020B0604020202020204" pitchFamily="34" charset="0"/>
              <a:buChar char="•"/>
            </a:pPr>
            <a:r>
              <a:rPr lang="en-US" sz="1400" dirty="0"/>
              <a:t>  </a:t>
            </a:r>
            <a:r>
              <a:rPr lang="en-US" sz="1100" dirty="0"/>
              <a:t>Optimize our algorithms for processing large volumes of hyperspectral data.   </a:t>
            </a:r>
          </a:p>
          <a:p>
            <a:pPr marL="285750" indent="-285750">
              <a:lnSpc>
                <a:spcPct val="150000"/>
              </a:lnSpc>
              <a:buFont typeface="Arial" panose="020B0604020202020204" pitchFamily="34" charset="0"/>
              <a:buChar char="•"/>
            </a:pPr>
            <a:r>
              <a:rPr lang="en-US" sz="1100" dirty="0"/>
              <a:t>Ensuring scalability to handle global lunar datasets.</a:t>
            </a:r>
            <a:endParaRPr lang="en-US" sz="1100" b="1" dirty="0"/>
          </a:p>
          <a:p>
            <a:endParaRPr lang="en-US" dirty="0"/>
          </a:p>
        </p:txBody>
      </p:sp>
    </p:spTree>
    <p:extLst>
      <p:ext uri="{BB962C8B-B14F-4D97-AF65-F5344CB8AC3E}">
        <p14:creationId xmlns:p14="http://schemas.microsoft.com/office/powerpoint/2010/main" val="2333812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0" name="Google Shape;80;p16"/>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81" name="Google Shape;81;p16"/>
          <p:cNvSpPr txBox="1"/>
          <p:nvPr/>
        </p:nvSpPr>
        <p:spPr>
          <a:xfrm>
            <a:off x="109950" y="818550"/>
            <a:ext cx="8882100" cy="5727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500"/>
              </a:spcAft>
              <a:buNone/>
            </a:pPr>
            <a:r>
              <a:rPr lang="en-GB" sz="1800" dirty="0">
                <a:solidFill>
                  <a:schemeClr val="dk1"/>
                </a:solidFill>
                <a:latin typeface="Poppins"/>
                <a:ea typeface="Poppins"/>
                <a:cs typeface="Poppins"/>
                <a:sym typeface="Poppins"/>
              </a:rPr>
              <a:t>Tools and Technology Used (50 words)</a:t>
            </a:r>
            <a:endParaRPr sz="1800" dirty="0">
              <a:solidFill>
                <a:schemeClr val="dk2"/>
              </a:solidFill>
              <a:latin typeface="Poppins"/>
              <a:ea typeface="Poppins"/>
              <a:cs typeface="Poppins"/>
              <a:sym typeface="Poppins"/>
            </a:endParaRPr>
          </a:p>
        </p:txBody>
      </p:sp>
      <p:sp>
        <p:nvSpPr>
          <p:cNvPr id="3" name="TextBox 2">
            <a:extLst>
              <a:ext uri="{FF2B5EF4-FFF2-40B4-BE49-F238E27FC236}">
                <a16:creationId xmlns:a16="http://schemas.microsoft.com/office/drawing/2014/main" id="{7DBE7B5C-88E2-96F5-8819-99F4C43B6ABD}"/>
              </a:ext>
            </a:extLst>
          </p:cNvPr>
          <p:cNvSpPr txBox="1"/>
          <p:nvPr/>
        </p:nvSpPr>
        <p:spPr>
          <a:xfrm>
            <a:off x="311700" y="1462750"/>
            <a:ext cx="8520600" cy="2691571"/>
          </a:xfrm>
          <a:prstGeom prst="rect">
            <a:avLst/>
          </a:prstGeom>
          <a:noFill/>
        </p:spPr>
        <p:txBody>
          <a:bodyPr wrap="square">
            <a:spAutoFit/>
          </a:bodyPr>
          <a:lstStyle/>
          <a:p>
            <a:pPr marL="285750" indent="-285750">
              <a:lnSpc>
                <a:spcPct val="250000"/>
              </a:lnSpc>
              <a:buFont typeface="Arial" panose="020B0604020202020204" pitchFamily="34" charset="0"/>
              <a:buChar char="•"/>
            </a:pPr>
            <a:r>
              <a:rPr lang="en-US" b="1" dirty="0"/>
              <a:t>Python</a:t>
            </a:r>
            <a:r>
              <a:rPr lang="en-US" dirty="0"/>
              <a:t> for data processing and GUI development. </a:t>
            </a:r>
          </a:p>
          <a:p>
            <a:pPr marL="285750" indent="-285750">
              <a:lnSpc>
                <a:spcPct val="250000"/>
              </a:lnSpc>
              <a:buFont typeface="Arial" panose="020B0604020202020204" pitchFamily="34" charset="0"/>
              <a:buChar char="•"/>
            </a:pPr>
            <a:r>
              <a:rPr lang="en-US" b="1" dirty="0"/>
              <a:t>AI/ML libraries</a:t>
            </a:r>
            <a:r>
              <a:rPr lang="en-US" dirty="0"/>
              <a:t> (Scikit-learn, TensorFlow).</a:t>
            </a:r>
          </a:p>
          <a:p>
            <a:pPr marL="285750" indent="-285750">
              <a:lnSpc>
                <a:spcPct val="250000"/>
              </a:lnSpc>
              <a:buFont typeface="Arial" panose="020B0604020202020204" pitchFamily="34" charset="0"/>
              <a:buChar char="•"/>
            </a:pPr>
            <a:r>
              <a:rPr lang="en-US" b="1" dirty="0"/>
              <a:t>MATLAB</a:t>
            </a:r>
            <a:r>
              <a:rPr lang="en-US" dirty="0"/>
              <a:t> for spectral analysis.</a:t>
            </a:r>
          </a:p>
          <a:p>
            <a:pPr marL="285750" indent="-285750">
              <a:lnSpc>
                <a:spcPct val="250000"/>
              </a:lnSpc>
              <a:buFont typeface="Arial" panose="020B0604020202020204" pitchFamily="34" charset="0"/>
              <a:buChar char="•"/>
            </a:pPr>
            <a:r>
              <a:rPr lang="en-US" b="1" dirty="0"/>
              <a:t>Visualization tools</a:t>
            </a:r>
            <a:r>
              <a:rPr lang="en-US" dirty="0"/>
              <a:t> (Matplotlib).</a:t>
            </a:r>
          </a:p>
          <a:p>
            <a:pPr marL="285750" indent="-285750">
              <a:lnSpc>
                <a:spcPct val="250000"/>
              </a:lnSpc>
              <a:buFont typeface="Arial" panose="020B0604020202020204" pitchFamily="34" charset="0"/>
              <a:buChar char="•"/>
            </a:pPr>
            <a:r>
              <a:rPr lang="en-US" b="1" dirty="0"/>
              <a:t>GIS tools</a:t>
            </a:r>
            <a:r>
              <a:rPr lang="en-US" dirty="0"/>
              <a:t> for mapping and visualizing lunar data.</a:t>
            </a:r>
          </a:p>
        </p:txBody>
      </p:sp>
      <p:grpSp>
        <p:nvGrpSpPr>
          <p:cNvPr id="6" name="Group 5">
            <a:extLst>
              <a:ext uri="{FF2B5EF4-FFF2-40B4-BE49-F238E27FC236}">
                <a16:creationId xmlns:a16="http://schemas.microsoft.com/office/drawing/2014/main" id="{3D503B45-9139-89D5-4179-16F781146E28}"/>
              </a:ext>
            </a:extLst>
          </p:cNvPr>
          <p:cNvGrpSpPr/>
          <p:nvPr/>
        </p:nvGrpSpPr>
        <p:grpSpPr>
          <a:xfrm>
            <a:off x="4988091" y="1758870"/>
            <a:ext cx="3819646" cy="2298780"/>
            <a:chOff x="5388141" y="1661160"/>
            <a:chExt cx="3329940" cy="2004060"/>
          </a:xfrm>
        </p:grpSpPr>
        <p:sp>
          <p:nvSpPr>
            <p:cNvPr id="2" name="Rectangle 1">
              <a:extLst>
                <a:ext uri="{FF2B5EF4-FFF2-40B4-BE49-F238E27FC236}">
                  <a16:creationId xmlns:a16="http://schemas.microsoft.com/office/drawing/2014/main" id="{4FC0CB1E-E7C8-2FF6-D885-E029EB7FAA77}"/>
                </a:ext>
              </a:extLst>
            </p:cNvPr>
            <p:cNvSpPr/>
            <p:nvPr/>
          </p:nvSpPr>
          <p:spPr>
            <a:xfrm>
              <a:off x="5388141" y="1661160"/>
              <a:ext cx="3329940" cy="2004060"/>
            </a:xfrm>
            <a:prstGeom prst="rect">
              <a:avLst/>
            </a:prstGeom>
            <a:solidFill>
              <a:schemeClr val="tx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ISRO on X: &quot;NARL MST Radar observes ...">
              <a:extLst>
                <a:ext uri="{FF2B5EF4-FFF2-40B4-BE49-F238E27FC236}">
                  <a16:creationId xmlns:a16="http://schemas.microsoft.com/office/drawing/2014/main" id="{E58C475F-6536-CA7D-7A07-16E1CA535B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49"/>
            <a:stretch/>
          </p:blipFill>
          <p:spPr bwMode="auto">
            <a:xfrm>
              <a:off x="6210939" y="1905000"/>
              <a:ext cx="2468961" cy="172974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1745B72-E625-83E4-E479-6926588A8FAF}"/>
                </a:ext>
              </a:extLst>
            </p:cNvPr>
            <p:cNvSpPr/>
            <p:nvPr/>
          </p:nvSpPr>
          <p:spPr>
            <a:xfrm>
              <a:off x="5432791" y="1905000"/>
              <a:ext cx="726228" cy="1760220"/>
            </a:xfrm>
            <a:prstGeom prst="rect">
              <a:avLst/>
            </a:prstGeom>
            <a:solidFill>
              <a:schemeClr val="tx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08ED521-D7C8-450A-6157-550B7649A102}"/>
                </a:ext>
              </a:extLst>
            </p:cNvPr>
            <p:cNvSpPr/>
            <p:nvPr/>
          </p:nvSpPr>
          <p:spPr>
            <a:xfrm>
              <a:off x="5432791" y="1716274"/>
              <a:ext cx="3247109" cy="136541"/>
            </a:xfrm>
            <a:prstGeom prst="rect">
              <a:avLst/>
            </a:prstGeom>
            <a:solidFill>
              <a:schemeClr val="tx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87" name="Google Shape;87;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8" name="Google Shape;88;p17"/>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89" name="Google Shape;89;p17"/>
          <p:cNvSpPr txBox="1"/>
          <p:nvPr/>
        </p:nvSpPr>
        <p:spPr>
          <a:xfrm>
            <a:off x="84394" y="731375"/>
            <a:ext cx="8845200" cy="672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500"/>
              </a:spcAft>
              <a:buNone/>
            </a:pPr>
            <a:r>
              <a:rPr lang="en-GB" sz="1800" dirty="0">
                <a:solidFill>
                  <a:schemeClr val="dk1"/>
                </a:solidFill>
                <a:latin typeface="Poppins"/>
                <a:ea typeface="Poppins"/>
                <a:cs typeface="Poppins"/>
                <a:sym typeface="Poppins"/>
              </a:rPr>
              <a:t>Proposed architecture/user diagram</a:t>
            </a:r>
            <a:endParaRPr sz="1800" dirty="0">
              <a:solidFill>
                <a:schemeClr val="dk2"/>
              </a:solidFill>
              <a:latin typeface="Poppins"/>
              <a:ea typeface="Poppins"/>
              <a:cs typeface="Poppins"/>
              <a:sym typeface="Poppins"/>
            </a:endParaRPr>
          </a:p>
        </p:txBody>
      </p:sp>
      <p:pic>
        <p:nvPicPr>
          <p:cNvPr id="3" name="Picture 2">
            <a:extLst>
              <a:ext uri="{FF2B5EF4-FFF2-40B4-BE49-F238E27FC236}">
                <a16:creationId xmlns:a16="http://schemas.microsoft.com/office/drawing/2014/main" id="{8297A79E-3E28-E7FD-759F-2AEF2B7B9E80}"/>
              </a:ext>
            </a:extLst>
          </p:cNvPr>
          <p:cNvPicPr>
            <a:picLocks noChangeAspect="1"/>
          </p:cNvPicPr>
          <p:nvPr/>
        </p:nvPicPr>
        <p:blipFill>
          <a:blip r:embed="rId4"/>
          <a:stretch>
            <a:fillRect/>
          </a:stretch>
        </p:blipFill>
        <p:spPr>
          <a:xfrm>
            <a:off x="0" y="1181049"/>
            <a:ext cx="9142401" cy="3895725"/>
          </a:xfrm>
          <a:prstGeom prst="rect">
            <a:avLst/>
          </a:prstGeom>
        </p:spPr>
      </p:pic>
      <p:sp>
        <p:nvSpPr>
          <p:cNvPr id="6" name="TextBox 5">
            <a:extLst>
              <a:ext uri="{FF2B5EF4-FFF2-40B4-BE49-F238E27FC236}">
                <a16:creationId xmlns:a16="http://schemas.microsoft.com/office/drawing/2014/main" id="{241EB40E-74D3-D1DC-A0DE-DC8089E78ACF}"/>
              </a:ext>
            </a:extLst>
          </p:cNvPr>
          <p:cNvSpPr txBox="1"/>
          <p:nvPr/>
        </p:nvSpPr>
        <p:spPr>
          <a:xfrm>
            <a:off x="992980" y="2108097"/>
            <a:ext cx="6872289" cy="249299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Data Acquisition </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a:ln>
                  <a:noFill/>
                </a:ln>
                <a:solidFill>
                  <a:schemeClr val="tx1"/>
                </a:solidFill>
                <a:effectLst/>
                <a:latin typeface="Arial" panose="020B0604020202020204" pitchFamily="34" charset="0"/>
              </a:rPr>
              <a:t>Using highest spectral and spatial resolution hyperspectral data of the Moon from (ISSDC)</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Preprocessing </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050" b="0" i="0" u="none" strike="noStrike" cap="none" normalizeH="0" baseline="0" dirty="0">
                <a:ln>
                  <a:noFill/>
                </a:ln>
                <a:solidFill>
                  <a:schemeClr val="tx1"/>
                </a:solidFill>
                <a:effectLst/>
                <a:latin typeface="Arial" panose="020B0604020202020204" pitchFamily="34" charset="0"/>
              </a:rPr>
              <a:t>The data will be categorized based on similar spacecraft geometry (observation angle, altitude) to minimize geometry-induced distortions. </a:t>
            </a:r>
            <a:r>
              <a:rPr kumimoji="0" lang="en-US" altLang="en-US" sz="105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Python libraries Pandas and NumPy to implement Principle </a:t>
            </a:r>
            <a:r>
              <a:rPr lang="en-US" altLang="en-US" sz="1050" dirty="0">
                <a:latin typeface="Arial" panose="020B0604020202020204" pitchFamily="34" charset="0"/>
              </a:rPr>
              <a:t>C</a:t>
            </a:r>
            <a:r>
              <a:rPr kumimoji="0" lang="en-US" altLang="en-US" sz="1050" b="0" i="0" u="none" strike="noStrike" kern="0" cap="none" spc="0" normalizeH="0" baseline="0" noProof="0" dirty="0" err="1">
                <a:ln>
                  <a:noFill/>
                </a:ln>
                <a:solidFill>
                  <a:srgbClr val="000000"/>
                </a:solidFill>
                <a:effectLst/>
                <a:uLnTx/>
                <a:uFillTx/>
                <a:latin typeface="Arial" panose="020B0604020202020204" pitchFamily="34" charset="0"/>
                <a:cs typeface="Arial"/>
                <a:sym typeface="Arial"/>
              </a:rPr>
              <a:t>omponent</a:t>
            </a:r>
            <a:r>
              <a:rPr kumimoji="0" lang="en-US" altLang="en-US" sz="105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a:t>
            </a:r>
            <a:r>
              <a:rPr lang="en-US" altLang="en-US" sz="1050" dirty="0">
                <a:latin typeface="Arial" panose="020B0604020202020204" pitchFamily="34" charset="0"/>
              </a:rPr>
              <a:t>A</a:t>
            </a:r>
            <a:r>
              <a:rPr kumimoji="0" lang="en-US" altLang="en-US" sz="1050" b="0" i="0" u="none" strike="noStrike" kern="0" cap="none" spc="0" normalizeH="0" baseline="0" noProof="0" dirty="0" err="1">
                <a:ln>
                  <a:noFill/>
                </a:ln>
                <a:solidFill>
                  <a:srgbClr val="000000"/>
                </a:solidFill>
                <a:effectLst/>
                <a:uLnTx/>
                <a:uFillTx/>
                <a:latin typeface="Arial" panose="020B0604020202020204" pitchFamily="34" charset="0"/>
                <a:cs typeface="Arial"/>
                <a:sym typeface="Arial"/>
              </a:rPr>
              <a:t>nalysis</a:t>
            </a:r>
            <a:r>
              <a:rPr kumimoji="0" lang="en-US" altLang="en-US" sz="1050" b="0" i="0" u="none" strike="noStrike" kern="0" cap="none" spc="0" normalizeH="0" baseline="0" noProof="0" dirty="0">
                <a:ln>
                  <a:noFill/>
                </a:ln>
                <a:solidFill>
                  <a:srgbClr val="000000"/>
                </a:solidFill>
                <a:effectLst/>
                <a:uLnTx/>
                <a:uFillTx/>
                <a:latin typeface="Arial" panose="020B0604020202020204" pitchFamily="34" charset="0"/>
                <a:cs typeface="Arial"/>
                <a:sym typeface="Arial"/>
              </a:rPr>
              <a:t> (PCA) and denoising autoencoders for noise reduction.</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AI/ML Processing </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a:ln>
                  <a:noFill/>
                </a:ln>
                <a:solidFill>
                  <a:schemeClr val="tx1"/>
                </a:solidFill>
                <a:effectLst/>
                <a:latin typeface="Arial" panose="020B0604020202020204" pitchFamily="34" charset="0"/>
              </a:rPr>
              <a:t>Support Vector Machines (SVM) and k-means clustering algorithm, will be applied to classify the spectral data into distinct classes with the supporting libraries Scikit-learn and TensorFlow to ensure accurate spectral classification and noise reduction.</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Visualization </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050" b="0" i="0" u="none" strike="noStrike" cap="none" normalizeH="0" baseline="0" dirty="0">
                <a:ln>
                  <a:noFill/>
                </a:ln>
                <a:solidFill>
                  <a:schemeClr val="tx1"/>
                </a:solidFill>
                <a:effectLst/>
                <a:latin typeface="Arial" panose="020B0604020202020204" pitchFamily="34" charset="0"/>
              </a:rPr>
              <a:t>A GUI will be developed using </a:t>
            </a:r>
            <a:r>
              <a:rPr kumimoji="0" lang="en-US" altLang="en-US" sz="1050" b="0" i="0" u="none" strike="noStrike" cap="none" normalizeH="0" baseline="0" dirty="0" err="1">
                <a:ln>
                  <a:noFill/>
                </a:ln>
                <a:solidFill>
                  <a:schemeClr val="tx1"/>
                </a:solidFill>
                <a:effectLst/>
                <a:latin typeface="Arial" panose="020B0604020202020204" pitchFamily="34" charset="0"/>
              </a:rPr>
              <a:t>PyQt</a:t>
            </a:r>
            <a:r>
              <a:rPr kumimoji="0" lang="en-US" altLang="en-US" sz="1050" b="0" i="0" u="none" strike="noStrike" cap="none" normalizeH="0" baseline="0" dirty="0">
                <a:ln>
                  <a:noFill/>
                </a:ln>
                <a:solidFill>
                  <a:schemeClr val="tx1"/>
                </a:solidFill>
                <a:effectLst/>
                <a:latin typeface="Arial" panose="020B0604020202020204" pitchFamily="34" charset="0"/>
              </a:rPr>
              <a:t>. This interface will allow users to visualize IIRS data on a lunar globe with overlays of main observational parameters displayed in a tabular format. Visualization tools like </a:t>
            </a:r>
            <a:r>
              <a:rPr kumimoji="0" lang="en-US" altLang="en-US" sz="1050" b="0" i="0" u="none" strike="noStrike" cap="none" normalizeH="0" baseline="0" dirty="0" err="1">
                <a:ln>
                  <a:noFill/>
                </a:ln>
                <a:solidFill>
                  <a:schemeClr val="tx1"/>
                </a:solidFill>
                <a:effectLst/>
                <a:latin typeface="Arial" panose="020B0604020202020204" pitchFamily="34" charset="0"/>
              </a:rPr>
              <a:t>Plotly</a:t>
            </a:r>
            <a:r>
              <a:rPr kumimoji="0" lang="en-US" altLang="en-US" sz="1050" b="0" i="0" u="none" strike="noStrike" cap="none" normalizeH="0" baseline="0" dirty="0">
                <a:ln>
                  <a:noFill/>
                </a:ln>
                <a:solidFill>
                  <a:schemeClr val="tx1"/>
                </a:solidFill>
                <a:effectLst/>
                <a:latin typeface="Arial" panose="020B0604020202020204" pitchFamily="34" charset="0"/>
              </a:rPr>
              <a:t> will be used to create interactive and informative visual representations.</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Validation </a:t>
            </a:r>
            <a:r>
              <a:rPr kumimoji="0" lang="en-US" altLang="en-US" sz="1400" b="0" i="0" u="none" strike="noStrike" cap="none" normalizeH="0" baseline="0" dirty="0">
                <a:ln>
                  <a:noFill/>
                </a:ln>
                <a:solidFill>
                  <a:schemeClr val="tx1"/>
                </a:solidFill>
                <a:effectLst/>
                <a:latin typeface="Arial" panose="020B0604020202020204" pitchFamily="34" charset="0"/>
              </a:rPr>
              <a:t>: </a:t>
            </a:r>
            <a:r>
              <a:rPr lang="en-US" altLang="en-US" sz="1100" dirty="0">
                <a:solidFill>
                  <a:schemeClr val="tx1"/>
                </a:solidFill>
                <a:latin typeface="Arial" panose="020B0604020202020204" pitchFamily="34" charset="0"/>
              </a:rPr>
              <a:t>R</a:t>
            </a:r>
            <a:r>
              <a:rPr kumimoji="0" lang="en-US" altLang="en-US" sz="1100" b="0" i="0" u="none" strike="noStrike" cap="none" normalizeH="0" baseline="0" dirty="0">
                <a:ln>
                  <a:noFill/>
                </a:ln>
                <a:solidFill>
                  <a:schemeClr val="tx1"/>
                </a:solidFill>
                <a:effectLst/>
                <a:latin typeface="Arial" panose="020B0604020202020204" pitchFamily="34" charset="0"/>
              </a:rPr>
              <a:t>esults will be validated by comparing them with existing scientific data and published mineralogical maps.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95" name="Google Shape;9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6" name="Google Shape;96;p18"/>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97" name="Google Shape;97;p18"/>
          <p:cNvSpPr txBox="1"/>
          <p:nvPr/>
        </p:nvSpPr>
        <p:spPr>
          <a:xfrm>
            <a:off x="134400" y="806350"/>
            <a:ext cx="8845200" cy="672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500"/>
              </a:spcAft>
              <a:buNone/>
            </a:pPr>
            <a:r>
              <a:rPr lang="en-GB" sz="1800" dirty="0">
                <a:solidFill>
                  <a:schemeClr val="dk1"/>
                </a:solidFill>
                <a:latin typeface="Poppins"/>
                <a:ea typeface="Poppins"/>
                <a:cs typeface="Poppins"/>
                <a:sym typeface="Poppins"/>
              </a:rPr>
              <a:t>Solution Brief (Overall)</a:t>
            </a:r>
            <a:endParaRPr sz="1800" dirty="0">
              <a:solidFill>
                <a:schemeClr val="dk1"/>
              </a:solidFill>
              <a:latin typeface="Poppins"/>
              <a:ea typeface="Poppins"/>
              <a:cs typeface="Poppins"/>
              <a:sym typeface="Poppins"/>
            </a:endParaRPr>
          </a:p>
        </p:txBody>
      </p:sp>
      <p:sp>
        <p:nvSpPr>
          <p:cNvPr id="4" name="TextBox 3">
            <a:extLst>
              <a:ext uri="{FF2B5EF4-FFF2-40B4-BE49-F238E27FC236}">
                <a16:creationId xmlns:a16="http://schemas.microsoft.com/office/drawing/2014/main" id="{7F6D04EF-7D45-AB39-F804-70B1F36A752B}"/>
              </a:ext>
            </a:extLst>
          </p:cNvPr>
          <p:cNvSpPr txBox="1"/>
          <p:nvPr/>
        </p:nvSpPr>
        <p:spPr>
          <a:xfrm>
            <a:off x="311700" y="1577062"/>
            <a:ext cx="8520600" cy="2893100"/>
          </a:xfrm>
          <a:prstGeom prst="rect">
            <a:avLst/>
          </a:prstGeom>
          <a:noFill/>
        </p:spPr>
        <p:txBody>
          <a:bodyPr wrap="square">
            <a:spAutoFit/>
          </a:bodyPr>
          <a:lstStyle/>
          <a:p>
            <a:r>
              <a:rPr lang="en-US" dirty="0"/>
              <a:t>Our solution addresses the challenge of spectral classification of Chandrayaan-2 IIRS data using AI/ML techniques. We've developed a comprehensive system that includes:</a:t>
            </a:r>
          </a:p>
          <a:p>
            <a:endParaRPr lang="en-US" dirty="0"/>
          </a:p>
          <a:p>
            <a:pPr marL="342900" indent="-342900">
              <a:lnSpc>
                <a:spcPct val="150000"/>
              </a:lnSpc>
              <a:buFont typeface="Arial" panose="020B0604020202020204" pitchFamily="34" charset="0"/>
              <a:buChar char="•"/>
            </a:pPr>
            <a:r>
              <a:rPr lang="en-US" dirty="0"/>
              <a:t>A user-friendly GUI for data visualization and interaction.</a:t>
            </a:r>
          </a:p>
          <a:p>
            <a:pPr marL="342900" indent="-342900">
              <a:lnSpc>
                <a:spcPct val="150000"/>
              </a:lnSpc>
              <a:buFont typeface="Arial" panose="020B0604020202020204" pitchFamily="34" charset="0"/>
              <a:buChar char="•"/>
            </a:pPr>
            <a:r>
              <a:rPr lang="en-US" dirty="0"/>
              <a:t>Robust preprocessing techniques to handle large volumes of hyperspectral data.</a:t>
            </a:r>
          </a:p>
          <a:p>
            <a:pPr marL="342900" indent="-342900">
              <a:lnSpc>
                <a:spcPct val="150000"/>
              </a:lnSpc>
              <a:buFont typeface="Arial" panose="020B0604020202020204" pitchFamily="34" charset="0"/>
              <a:buChar char="•"/>
            </a:pPr>
            <a:r>
              <a:rPr lang="en-US" dirty="0"/>
              <a:t>Advanced AI/ML algorithms for spectral classification and noise reduction.</a:t>
            </a:r>
          </a:p>
          <a:p>
            <a:pPr marL="342900" indent="-342900">
              <a:lnSpc>
                <a:spcPct val="150000"/>
              </a:lnSpc>
              <a:buFont typeface="Arial" panose="020B0604020202020204" pitchFamily="34" charset="0"/>
              <a:buChar char="•"/>
            </a:pPr>
            <a:r>
              <a:rPr lang="en-US" dirty="0"/>
              <a:t>Validation methods to ensure accuracy and scientific relevance.</a:t>
            </a:r>
          </a:p>
          <a:p>
            <a:pPr marL="342900" indent="-342900">
              <a:buAutoNum type="arabicPeriod"/>
            </a:pPr>
            <a:endParaRPr lang="en-US" dirty="0"/>
          </a:p>
          <a:p>
            <a:r>
              <a:rPr lang="en-US" dirty="0"/>
              <a:t>This approach allows for efficient analysis of lunar geological diversity, potentially uncovering new insights about the Moon's composition and history. Our solution is designed to be scalable and adaptable, capable of processing global lunar datasets while providing detailed local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03" name="Google Shape;10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4" name="Google Shape;104;p19"/>
          <p:cNvPicPr preferRelativeResize="0"/>
          <p:nvPr/>
        </p:nvPicPr>
        <p:blipFill rotWithShape="1">
          <a:blip r:embed="rId3">
            <a:alphaModFix/>
          </a:blip>
          <a:srcRect/>
          <a:stretch/>
        </p:blipFill>
        <p:spPr>
          <a:xfrm>
            <a:off x="798" y="0"/>
            <a:ext cx="9142401"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0" name="Google Shape;11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1" name="Google Shape;111;p20"/>
          <p:cNvPicPr preferRelativeResize="0"/>
          <p:nvPr/>
        </p:nvPicPr>
        <p:blipFill rotWithShape="1">
          <a:blip r:embed="rId3">
            <a:alphaModFix/>
          </a:blip>
          <a:srcRect/>
          <a:stretch/>
        </p:blipFill>
        <p:spPr>
          <a:xfrm>
            <a:off x="798" y="0"/>
            <a:ext cx="9142401" cy="51434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679</Words>
  <Application>Microsoft Office PowerPoint</Application>
  <PresentationFormat>On-screen Show (16:9)</PresentationFormat>
  <Paragraphs>61</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Poppins</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 Stranger</dc:creator>
  <cp:lastModifiedBy>M Stranger</cp:lastModifiedBy>
  <cp:revision>1</cp:revision>
  <dcterms:modified xsi:type="dcterms:W3CDTF">2024-07-23T14:33:16Z</dcterms:modified>
</cp:coreProperties>
</file>